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307" r:id="rId2"/>
    <p:sldId id="269" r:id="rId3"/>
    <p:sldId id="277" r:id="rId4"/>
    <p:sldId id="280" r:id="rId5"/>
    <p:sldId id="299" r:id="rId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24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7D9"/>
          </a:solidFill>
        </a:fill>
      </a:tcStyle>
    </a:wholeTbl>
    <a:band2H>
      <a:tcTxStyle/>
      <a:tcStyle>
        <a:tcBdr/>
        <a:fill>
          <a:solidFill>
            <a:srgbClr val="E9ECE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DED8"/>
          </a:solidFill>
        </a:fill>
      </a:tcStyle>
    </a:wholeTbl>
    <a:band2H>
      <a:tcTxStyle/>
      <a:tcStyle>
        <a:tcBdr/>
        <a:fill>
          <a:solidFill>
            <a:srgbClr val="F2EFE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2D6"/>
          </a:solidFill>
        </a:fill>
      </a:tcStyle>
    </a:wholeTbl>
    <a:band2H>
      <a:tcTxStyle/>
      <a:tcStyle>
        <a:tcBdr/>
        <a:fill>
          <a:solidFill>
            <a:srgbClr val="EAEA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79"/>
    <p:restoredTop sz="94694"/>
  </p:normalViewPr>
  <p:slideViewPr>
    <p:cSldViewPr snapToGrid="0">
      <p:cViewPr varScale="1">
        <p:scale>
          <a:sx n="85" d="100"/>
          <a:sy n="85" d="100"/>
        </p:scale>
        <p:origin x="16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5" name="Shape 12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a"/>
          <p:cNvSpPr/>
          <p:nvPr/>
        </p:nvSpPr>
        <p:spPr>
          <a:xfrm>
            <a:off x="571498" y="4749801"/>
            <a:ext cx="11868098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" name="Titolo Testo"/>
          <p:cNvSpPr txBox="1">
            <a:spLocks noGrp="1"/>
          </p:cNvSpPr>
          <p:nvPr>
            <p:ph type="title"/>
          </p:nvPr>
        </p:nvSpPr>
        <p:spPr>
          <a:xfrm>
            <a:off x="571500" y="1320800"/>
            <a:ext cx="11861800" cy="3175000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571500" y="5016500"/>
            <a:ext cx="11861800" cy="1016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Immagine"/>
          <p:cNvSpPr>
            <a:spLocks noGrp="1"/>
          </p:cNvSpPr>
          <p:nvPr>
            <p:ph type="pic" idx="21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olo Testo"/>
          <p:cNvSpPr txBox="1">
            <a:spLocks noGrp="1"/>
          </p:cNvSpPr>
          <p:nvPr>
            <p:ph type="title"/>
          </p:nvPr>
        </p:nvSpPr>
        <p:spPr>
          <a:xfrm>
            <a:off x="571500" y="3289300"/>
            <a:ext cx="11861800" cy="3175000"/>
          </a:xfrm>
          <a:prstGeom prst="rect">
            <a:avLst/>
          </a:prstGeom>
        </p:spPr>
        <p:txBody>
          <a:bodyPr anchor="ctr"/>
          <a:lstStyle/>
          <a:p>
            <a:r>
              <a:t>Titolo Testo</a:t>
            </a:r>
          </a:p>
        </p:txBody>
      </p:sp>
      <p:sp>
        <p:nvSpPr>
          <p:cNvPr id="3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a"/>
          <p:cNvSpPr/>
          <p:nvPr/>
        </p:nvSpPr>
        <p:spPr>
          <a:xfrm>
            <a:off x="571499" y="4864098"/>
            <a:ext cx="5334479" cy="61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2" name="Immagine"/>
          <p:cNvSpPr>
            <a:spLocks noGrp="1"/>
          </p:cNvSpPr>
          <p:nvPr>
            <p:ph type="pic" idx="21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3" name="Titolo Testo"/>
          <p:cNvSpPr txBox="1">
            <a:spLocks noGrp="1"/>
          </p:cNvSpPr>
          <p:nvPr>
            <p:ph type="title"/>
          </p:nvPr>
        </p:nvSpPr>
        <p:spPr>
          <a:xfrm>
            <a:off x="571500" y="1435100"/>
            <a:ext cx="5334000" cy="3175000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571500" y="5130800"/>
            <a:ext cx="5334000" cy="3175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61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Linea"/>
          <p:cNvSpPr/>
          <p:nvPr/>
        </p:nvSpPr>
        <p:spPr>
          <a:xfrm>
            <a:off x="571500" y="1968498"/>
            <a:ext cx="5073394" cy="13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0" name="Immagine"/>
          <p:cNvSpPr>
            <a:spLocks noGrp="1"/>
          </p:cNvSpPr>
          <p:nvPr>
            <p:ph type="pic" idx="21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1" name="Titolo Testo"/>
          <p:cNvSpPr txBox="1">
            <a:spLocks noGrp="1"/>
          </p:cNvSpPr>
          <p:nvPr>
            <p:ph type="title"/>
          </p:nvPr>
        </p:nvSpPr>
        <p:spPr>
          <a:xfrm>
            <a:off x="571500" y="330200"/>
            <a:ext cx="5080000" cy="1397000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72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571500" y="2222500"/>
            <a:ext cx="5080000" cy="6667500"/>
          </a:xfrm>
          <a:prstGeom prst="rect">
            <a:avLst/>
          </a:prstGeom>
        </p:spPr>
        <p:txBody>
          <a:bodyPr/>
          <a:lstStyle>
            <a:lvl1pPr marL="330200" indent="-330200">
              <a:spcBef>
                <a:spcPts val="3000"/>
              </a:spcBef>
              <a:defRPr sz="2600">
                <a:latin typeface="+mj-lt"/>
                <a:ea typeface="+mj-ea"/>
                <a:cs typeface="+mj-cs"/>
                <a:sym typeface="Helvetica Neue"/>
              </a:defRPr>
            </a:lvl1pPr>
            <a:lvl2pPr marL="660400" indent="-330200">
              <a:spcBef>
                <a:spcPts val="3000"/>
              </a:spcBef>
              <a:defRPr sz="2600">
                <a:latin typeface="+mj-lt"/>
                <a:ea typeface="+mj-ea"/>
                <a:cs typeface="+mj-cs"/>
                <a:sym typeface="Helvetica Neue"/>
              </a:defRPr>
            </a:lvl2pPr>
            <a:lvl3pPr marL="990600" indent="-330200">
              <a:spcBef>
                <a:spcPts val="3000"/>
              </a:spcBef>
              <a:defRPr sz="2600">
                <a:latin typeface="+mj-lt"/>
                <a:ea typeface="+mj-ea"/>
                <a:cs typeface="+mj-cs"/>
                <a:sym typeface="Helvetica Neue"/>
              </a:defRPr>
            </a:lvl3pPr>
            <a:lvl4pPr marL="1320800" indent="-330200">
              <a:spcBef>
                <a:spcPts val="3000"/>
              </a:spcBef>
              <a:defRPr sz="2600">
                <a:latin typeface="+mj-lt"/>
                <a:ea typeface="+mj-ea"/>
                <a:cs typeface="+mj-cs"/>
                <a:sym typeface="Helvetica Neue"/>
              </a:defRPr>
            </a:lvl4pPr>
            <a:lvl5pPr marL="1651000" indent="-330200">
              <a:spcBef>
                <a:spcPts val="3000"/>
              </a:spcBef>
              <a:defRPr sz="2600"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510743" y="9199778"/>
            <a:ext cx="312014" cy="299822"/>
          </a:xfrm>
          <a:prstGeom prst="rect">
            <a:avLst/>
          </a:prstGeom>
        </p:spPr>
        <p:txBody>
          <a:bodyPr/>
          <a:lstStyle>
            <a:lvl1pPr algn="l"/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orpo livello uno…"/>
          <p:cNvSpPr txBox="1">
            <a:spLocks noGrp="1"/>
          </p:cNvSpPr>
          <p:nvPr>
            <p:ph type="body" idx="1"/>
          </p:nvPr>
        </p:nvSpPr>
        <p:spPr>
          <a:xfrm>
            <a:off x="889000" y="889000"/>
            <a:ext cx="11214100" cy="79629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Linea"/>
          <p:cNvSpPr/>
          <p:nvPr/>
        </p:nvSpPr>
        <p:spPr>
          <a:xfrm flipH="1">
            <a:off x="9055097" y="507998"/>
            <a:ext cx="129" cy="7975635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9" name="Linea"/>
          <p:cNvSpPr/>
          <p:nvPr/>
        </p:nvSpPr>
        <p:spPr>
          <a:xfrm>
            <a:off x="9055096" y="4464049"/>
            <a:ext cx="3448504" cy="61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0" name="Immagine"/>
          <p:cNvSpPr>
            <a:spLocks noGrp="1"/>
          </p:cNvSpPr>
          <p:nvPr>
            <p:ph type="pic" sz="quarter" idx="21"/>
          </p:nvPr>
        </p:nvSpPr>
        <p:spPr>
          <a:xfrm>
            <a:off x="9220200" y="4622800"/>
            <a:ext cx="3276600" cy="386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1" name="Immagine"/>
          <p:cNvSpPr>
            <a:spLocks noGrp="1"/>
          </p:cNvSpPr>
          <p:nvPr>
            <p:ph type="pic" sz="quarter" idx="22"/>
          </p:nvPr>
        </p:nvSpPr>
        <p:spPr>
          <a:xfrm>
            <a:off x="9220200" y="508000"/>
            <a:ext cx="3276600" cy="3797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2" name="Immagine"/>
          <p:cNvSpPr>
            <a:spLocks noGrp="1"/>
          </p:cNvSpPr>
          <p:nvPr>
            <p:ph type="pic" idx="23"/>
          </p:nvPr>
        </p:nvSpPr>
        <p:spPr>
          <a:xfrm>
            <a:off x="520700" y="508000"/>
            <a:ext cx="8369300" cy="7975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520700" y="8661400"/>
            <a:ext cx="8369300" cy="939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270000" y="6362700"/>
            <a:ext cx="10464800" cy="498422"/>
          </a:xfrm>
          <a:prstGeom prst="rect">
            <a:avLst/>
          </a:prstGeom>
        </p:spPr>
        <p:txBody>
          <a:bodyPr/>
          <a:lstStyle>
            <a:lvl1pPr marL="0" indent="0" algn="ctr" defTabSz="457200">
              <a:spcBef>
                <a:spcPts val="0"/>
              </a:spcBef>
              <a:buSzTx/>
              <a:buFontTx/>
              <a:buNone/>
              <a:defRPr sz="2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787400" indent="-330200" algn="ctr" defTabSz="457200">
              <a:spcBef>
                <a:spcPts val="0"/>
              </a:spcBef>
              <a:buFontTx/>
              <a:defRPr sz="2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1244600" indent="-330200" algn="ctr" defTabSz="457200">
              <a:spcBef>
                <a:spcPts val="0"/>
              </a:spcBef>
              <a:buFontTx/>
              <a:defRPr sz="2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1701800" indent="-330200" algn="ctr" defTabSz="457200">
              <a:spcBef>
                <a:spcPts val="0"/>
              </a:spcBef>
              <a:buFontTx/>
              <a:defRPr sz="2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159000" indent="-330200" algn="ctr" defTabSz="457200">
              <a:spcBef>
                <a:spcPts val="0"/>
              </a:spcBef>
              <a:buFontTx/>
              <a:defRPr sz="2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2" name="“Inserisci qui una citazione”."/>
          <p:cNvSpPr txBox="1">
            <a:spLocks noGrp="1"/>
          </p:cNvSpPr>
          <p:nvPr>
            <p:ph type="body" sz="quarter" idx="21"/>
          </p:nvPr>
        </p:nvSpPr>
        <p:spPr>
          <a:xfrm>
            <a:off x="1270000" y="4292600"/>
            <a:ext cx="10464800" cy="71120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0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a"/>
          <p:cNvSpPr/>
          <p:nvPr/>
        </p:nvSpPr>
        <p:spPr>
          <a:xfrm>
            <a:off x="571499" y="1968501"/>
            <a:ext cx="11868109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" name="Titolo Testo"/>
          <p:cNvSpPr txBox="1">
            <a:spLocks noGrp="1"/>
          </p:cNvSpPr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Titolo Testo</a:t>
            </a:r>
          </a:p>
        </p:txBody>
      </p:sp>
      <p:sp>
        <p:nvSpPr>
          <p:cNvPr id="4" name="Corpo livello uno…"/>
          <p:cNvSpPr txBox="1">
            <a:spLocks noGrp="1"/>
          </p:cNvSpPr>
          <p:nvPr>
            <p:ph type="body" idx="1"/>
          </p:nvPr>
        </p:nvSpPr>
        <p:spPr>
          <a:xfrm>
            <a:off x="571500" y="2222500"/>
            <a:ext cx="11861800" cy="666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268201" y="9199778"/>
            <a:ext cx="312015" cy="29982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>
              <a:defRPr sz="14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angela.antonucci@liceocavour.edu.it" TargetMode="External"/><Relationship Id="rId13" Type="http://schemas.openxmlformats.org/officeDocument/2006/relationships/image" Target="../media/image3.emf"/><Relationship Id="rId3" Type="http://schemas.openxmlformats.org/officeDocument/2006/relationships/hyperlink" Target="mailto:piera.dinella@liceocavour.edu.it" TargetMode="External"/><Relationship Id="rId7" Type="http://schemas.openxmlformats.org/officeDocument/2006/relationships/hyperlink" Target="mailto:orient@liceocavour.edu.it" TargetMode="External"/><Relationship Id="rId12" Type="http://schemas.openxmlformats.org/officeDocument/2006/relationships/image" Target="../media/image2.jpeg"/><Relationship Id="rId2" Type="http://schemas.openxmlformats.org/officeDocument/2006/relationships/hyperlink" Target="mailto:claudia.sabatano@liceocavour.gov.it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alessandra.carlini@liceocavour.gov.it" TargetMode="External"/><Relationship Id="rId11" Type="http://schemas.openxmlformats.org/officeDocument/2006/relationships/hyperlink" Target="mailto:info.cambridge@liceocavour.edu.it" TargetMode="External"/><Relationship Id="rId5" Type="http://schemas.openxmlformats.org/officeDocument/2006/relationships/hyperlink" Target="mailto:alessandra.carlini@liceocavour.edu.it" TargetMode="External"/><Relationship Id="rId10" Type="http://schemas.openxmlformats.org/officeDocument/2006/relationships/hyperlink" Target="mailto:info.pot.fisica@liceocavour.edu.it" TargetMode="External"/><Relationship Id="rId4" Type="http://schemas.openxmlformats.org/officeDocument/2006/relationships/hyperlink" Target="mailto:teresita.dagostino@liceocavour.gov.it" TargetMode="External"/><Relationship Id="rId9" Type="http://schemas.openxmlformats.org/officeDocument/2006/relationships/hyperlink" Target="mailto:antonella.principali@liceocavour.edu.it" TargetMode="External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A9C8E8CE-F848-A120-43E6-5003FE4B697D}"/>
              </a:ext>
            </a:extLst>
          </p:cNvPr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rgbClr val="FFC000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5" name="Piano di studio TRADIZIONALE…">
            <a:extLst>
              <a:ext uri="{FF2B5EF4-FFF2-40B4-BE49-F238E27FC236}">
                <a16:creationId xmlns:a16="http://schemas.microsoft.com/office/drawing/2014/main" id="{75C0BAB9-1683-635A-DE6E-57FDE215DE6B}"/>
              </a:ext>
            </a:extLst>
          </p:cNvPr>
          <p:cNvSpPr txBox="1"/>
          <p:nvPr/>
        </p:nvSpPr>
        <p:spPr>
          <a:xfrm>
            <a:off x="488188" y="202492"/>
            <a:ext cx="5182485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>
                <a:solidFill>
                  <a:srgbClr val="88242E"/>
                </a:solidFill>
              </a:defRPr>
            </a:pPr>
            <a:r>
              <a:rPr dirty="0">
                <a:solidFill>
                  <a:srgbClr val="00B0F0"/>
                </a:solidFill>
              </a:rPr>
              <a:t>Piano di studio </a:t>
            </a:r>
            <a:endParaRPr lang="it-IT" dirty="0">
              <a:solidFill>
                <a:srgbClr val="00B0F0"/>
              </a:solidFill>
            </a:endParaRPr>
          </a:p>
          <a:p>
            <a:pPr algn="l">
              <a:defRPr>
                <a:solidFill>
                  <a:srgbClr val="88242E"/>
                </a:solidFill>
              </a:defRPr>
            </a:pPr>
            <a:r>
              <a:rPr lang="it-IT" dirty="0">
                <a:solidFill>
                  <a:srgbClr val="00B0F0"/>
                </a:solidFill>
              </a:rPr>
              <a:t>LICEO SCIENTIFICO </a:t>
            </a:r>
            <a:r>
              <a:rPr dirty="0">
                <a:solidFill>
                  <a:srgbClr val="00B0F0"/>
                </a:solidFill>
              </a:rPr>
              <a:t>TRADIZIONALE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986A676-1A7B-9A48-80F7-EA772D422957}"/>
              </a:ext>
            </a:extLst>
          </p:cNvPr>
          <p:cNvSpPr txBox="1"/>
          <p:nvPr/>
        </p:nvSpPr>
        <p:spPr>
          <a:xfrm>
            <a:off x="257064" y="8737937"/>
            <a:ext cx="6565690" cy="1015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defRPr sz="31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it-IT" sz="2000" dirty="0"/>
              <a:t>Prof.ssa Marina Capone (</a:t>
            </a:r>
            <a:r>
              <a:rPr lang="it-IT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info.scientifico.tradizionale@liceocavour.edu.it</a:t>
            </a:r>
            <a:endParaRPr lang="it-IT" sz="2000" dirty="0"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  <a:p>
            <a:pPr algn="l">
              <a:defRPr sz="31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it-IT" sz="2000" dirty="0">
              <a:solidFill>
                <a:srgbClr val="FEB51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BC8BFAE-874A-8304-E02E-0CD62C2CE4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423"/>
          <a:stretch/>
        </p:blipFill>
        <p:spPr>
          <a:xfrm>
            <a:off x="221930" y="2730669"/>
            <a:ext cx="12782870" cy="531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104267"/>
      </p:ext>
    </p:extLst>
  </p:cSld>
  <p:clrMapOvr>
    <a:masterClrMapping/>
  </p:clrMapOvr>
  <p:transition spd="med" advTm="43966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PHOTO-2018-08-22-17-02-34.jpg" descr="PHOTO-2018-08-22-17-02-34.jpg"/>
          <p:cNvPicPr>
            <a:picLocks noChangeAspect="1"/>
          </p:cNvPicPr>
          <p:nvPr/>
        </p:nvPicPr>
        <p:blipFill>
          <a:blip r:embed="rId2">
            <a:alphaModFix amt="48162"/>
          </a:blip>
          <a:srcRect l="15016" b="429"/>
          <a:stretch>
            <a:fillRect/>
          </a:stretch>
        </p:blipFill>
        <p:spPr>
          <a:xfrm>
            <a:off x="1684" y="-57842"/>
            <a:ext cx="13090506" cy="8627267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Rettangolo"/>
          <p:cNvSpPr/>
          <p:nvPr/>
        </p:nvSpPr>
        <p:spPr>
          <a:xfrm>
            <a:off x="-25400" y="8509000"/>
            <a:ext cx="13055600" cy="1270000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222" name="Piano di studio TRADIZIONALE…"/>
          <p:cNvSpPr txBox="1"/>
          <p:nvPr/>
        </p:nvSpPr>
        <p:spPr>
          <a:xfrm>
            <a:off x="488188" y="202492"/>
            <a:ext cx="5182485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>
                <a:solidFill>
                  <a:srgbClr val="88242E"/>
                </a:solidFill>
              </a:defRPr>
            </a:pPr>
            <a:r>
              <a:rPr dirty="0">
                <a:solidFill>
                  <a:srgbClr val="FFC000"/>
                </a:solidFill>
              </a:rPr>
              <a:t>Piano di studio </a:t>
            </a:r>
            <a:endParaRPr lang="it-IT" dirty="0">
              <a:solidFill>
                <a:srgbClr val="FFC000"/>
              </a:solidFill>
            </a:endParaRPr>
          </a:p>
          <a:p>
            <a:pPr algn="l">
              <a:defRPr>
                <a:solidFill>
                  <a:srgbClr val="88242E"/>
                </a:solidFill>
              </a:defRPr>
            </a:pPr>
            <a:r>
              <a:rPr lang="it-IT" dirty="0">
                <a:solidFill>
                  <a:srgbClr val="FFC000"/>
                </a:solidFill>
              </a:rPr>
              <a:t>LICEO SCIENTIFICO </a:t>
            </a:r>
            <a:r>
              <a:rPr dirty="0">
                <a:solidFill>
                  <a:srgbClr val="FFC000"/>
                </a:solidFill>
              </a:rPr>
              <a:t>TRADIZIONALE</a:t>
            </a: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303A0258-F17E-4017-A158-FC8A4132AB5B}"/>
              </a:ext>
            </a:extLst>
          </p:cNvPr>
          <p:cNvGraphicFramePr>
            <a:graphicFrameLocks noGrp="1"/>
          </p:cNvGraphicFramePr>
          <p:nvPr/>
        </p:nvGraphicFramePr>
        <p:xfrm>
          <a:off x="5832764" y="0"/>
          <a:ext cx="7019903" cy="844800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28848">
                  <a:extLst>
                    <a:ext uri="{9D8B030D-6E8A-4147-A177-3AD203B41FA5}">
                      <a16:colId xmlns:a16="http://schemas.microsoft.com/office/drawing/2014/main" val="2113967585"/>
                    </a:ext>
                  </a:extLst>
                </a:gridCol>
                <a:gridCol w="758211">
                  <a:extLst>
                    <a:ext uri="{9D8B030D-6E8A-4147-A177-3AD203B41FA5}">
                      <a16:colId xmlns:a16="http://schemas.microsoft.com/office/drawing/2014/main" val="1146914256"/>
                    </a:ext>
                  </a:extLst>
                </a:gridCol>
                <a:gridCol w="758211">
                  <a:extLst>
                    <a:ext uri="{9D8B030D-6E8A-4147-A177-3AD203B41FA5}">
                      <a16:colId xmlns:a16="http://schemas.microsoft.com/office/drawing/2014/main" val="1256452681"/>
                    </a:ext>
                  </a:extLst>
                </a:gridCol>
                <a:gridCol w="758211">
                  <a:extLst>
                    <a:ext uri="{9D8B030D-6E8A-4147-A177-3AD203B41FA5}">
                      <a16:colId xmlns:a16="http://schemas.microsoft.com/office/drawing/2014/main" val="3525257300"/>
                    </a:ext>
                  </a:extLst>
                </a:gridCol>
                <a:gridCol w="758211">
                  <a:extLst>
                    <a:ext uri="{9D8B030D-6E8A-4147-A177-3AD203B41FA5}">
                      <a16:colId xmlns:a16="http://schemas.microsoft.com/office/drawing/2014/main" val="1215532549"/>
                    </a:ext>
                  </a:extLst>
                </a:gridCol>
                <a:gridCol w="758211">
                  <a:extLst>
                    <a:ext uri="{9D8B030D-6E8A-4147-A177-3AD203B41FA5}">
                      <a16:colId xmlns:a16="http://schemas.microsoft.com/office/drawing/2014/main" val="3403927768"/>
                    </a:ext>
                  </a:extLst>
                </a:gridCol>
              </a:tblGrid>
              <a:tr h="11196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6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1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6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2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6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3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6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4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6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5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044738"/>
                  </a:ext>
                </a:extLst>
              </a:tr>
              <a:tr h="5011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ITALIANO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4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4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4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4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>
                          <a:effectLst/>
                        </a:rPr>
                        <a:t>4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829526"/>
                  </a:ext>
                </a:extLst>
              </a:tr>
              <a:tr h="5011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LATINO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3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3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3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3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>
                          <a:effectLst/>
                        </a:rPr>
                        <a:t>3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844626"/>
                  </a:ext>
                </a:extLst>
              </a:tr>
              <a:tr h="5011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INGLESE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3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3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3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3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>
                          <a:effectLst/>
                        </a:rPr>
                        <a:t>3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603587"/>
                  </a:ext>
                </a:extLst>
              </a:tr>
              <a:tr h="5527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STORIA E GEOGRAFIA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3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3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 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 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>
                          <a:effectLst/>
                        </a:rPr>
                        <a:t> 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500702"/>
                  </a:ext>
                </a:extLst>
              </a:tr>
              <a:tr h="5011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STORIA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 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>
                          <a:effectLst/>
                        </a:rPr>
                        <a:t> 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2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2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2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080420"/>
                  </a:ext>
                </a:extLst>
              </a:tr>
              <a:tr h="5011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FILOSOFIA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 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 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3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3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3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405008"/>
                  </a:ext>
                </a:extLst>
              </a:tr>
              <a:tr h="5011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MATEMATICA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>
                          <a:effectLst/>
                        </a:rPr>
                        <a:t>5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5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4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4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4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661851"/>
                  </a:ext>
                </a:extLst>
              </a:tr>
              <a:tr h="5011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FISICA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>
                          <a:effectLst/>
                        </a:rPr>
                        <a:t>2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2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3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3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3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92381"/>
                  </a:ext>
                </a:extLst>
              </a:tr>
              <a:tr h="5527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SCIENZE NATURALI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>
                          <a:effectLst/>
                        </a:rPr>
                        <a:t>2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2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3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3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3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250145"/>
                  </a:ext>
                </a:extLst>
              </a:tr>
              <a:tr h="6210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DISEGNO E STORIA DELL’ARTE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>
                          <a:effectLst/>
                        </a:rPr>
                        <a:t>2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2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2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2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2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901062"/>
                  </a:ext>
                </a:extLst>
              </a:tr>
              <a:tr h="5527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EDUCAZIONE FISICA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2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>
                          <a:effectLst/>
                        </a:rPr>
                        <a:t>2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2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2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2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641909"/>
                  </a:ext>
                </a:extLst>
              </a:tr>
              <a:tr h="5011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RELIGIONE /MATERIA ALTERNATIVA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1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>
                          <a:effectLst/>
                        </a:rPr>
                        <a:t>1</a:t>
                      </a:r>
                      <a:endParaRPr lang="it-IT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1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1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1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500123"/>
                  </a:ext>
                </a:extLst>
              </a:tr>
              <a:tr h="10289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600" b="1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TOTALE ORE SETTIMANALI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6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27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6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27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6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30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6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30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6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</a:rPr>
                        <a:t>30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383782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12232E2B-A078-4BC2-B103-0AB35A34C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3800475"/>
            <a:ext cx="74987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679E24B-403E-E2F1-3383-D40DEFB86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9685" y="8731759"/>
            <a:ext cx="2298700" cy="8509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C0480FB-9EED-63C6-6214-8D079D9B51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88" y="8603602"/>
            <a:ext cx="1987670" cy="108079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F6C6099-B203-A782-989F-2C095F6C7C0C}"/>
              </a:ext>
            </a:extLst>
          </p:cNvPr>
          <p:cNvSpPr txBox="1"/>
          <p:nvPr/>
        </p:nvSpPr>
        <p:spPr>
          <a:xfrm>
            <a:off x="257064" y="2083068"/>
            <a:ext cx="6565690" cy="1015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defRPr sz="31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it-IT" sz="2000" dirty="0"/>
              <a:t>Prof.ssa Marina Capone (</a:t>
            </a:r>
            <a:r>
              <a:rPr lang="it-IT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info.scientifico.tradizionale@liceocavour.edu.it</a:t>
            </a:r>
            <a:endParaRPr lang="it-IT" sz="2000" dirty="0"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  <a:p>
            <a:pPr algn="l">
              <a:defRPr sz="31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it-IT" sz="2000" dirty="0">
              <a:solidFill>
                <a:srgbClr val="FEB51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182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5036">
        <p15:prstTrans prst="peelOff"/>
      </p:transition>
    </mc:Choice>
    <mc:Fallback xmlns="">
      <p:transition spd="slow" advTm="55036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1 aula magna multimediale;…"/>
          <p:cNvSpPr txBox="1">
            <a:spLocks noGrp="1"/>
          </p:cNvSpPr>
          <p:nvPr>
            <p:ph type="body" idx="1"/>
          </p:nvPr>
        </p:nvSpPr>
        <p:spPr>
          <a:xfrm>
            <a:off x="571500" y="2224157"/>
            <a:ext cx="11861800" cy="5363462"/>
          </a:xfrm>
          <a:prstGeom prst="rect">
            <a:avLst/>
          </a:prstGeom>
        </p:spPr>
        <p:txBody>
          <a:bodyPr/>
          <a:lstStyle/>
          <a:p>
            <a:pPr marL="0" indent="0" defTabSz="3556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rPr b="1" dirty="0">
                <a:solidFill>
                  <a:srgbClr val="92D050"/>
                </a:solidFill>
              </a:rPr>
              <a:t>1 Aula Magna </a:t>
            </a:r>
            <a:r>
              <a:rPr b="1" dirty="0" err="1">
                <a:solidFill>
                  <a:srgbClr val="92D050"/>
                </a:solidFill>
              </a:rPr>
              <a:t>multimediale</a:t>
            </a:r>
            <a:endParaRPr b="1" dirty="0">
              <a:solidFill>
                <a:srgbClr val="92D050"/>
              </a:solidFill>
            </a:endParaRPr>
          </a:p>
          <a:p>
            <a:pPr marL="0" indent="0" defTabSz="3556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rPr b="1" dirty="0">
                <a:solidFill>
                  <a:srgbClr val="92D050"/>
                </a:solidFill>
              </a:rPr>
              <a:t>4 </a:t>
            </a:r>
            <a:r>
              <a:rPr b="1" dirty="0" err="1">
                <a:solidFill>
                  <a:srgbClr val="92D050"/>
                </a:solidFill>
              </a:rPr>
              <a:t>Laboratori</a:t>
            </a:r>
            <a:r>
              <a:rPr b="1" dirty="0">
                <a:solidFill>
                  <a:srgbClr val="92D050"/>
                </a:solidFill>
              </a:rPr>
              <a:t> </a:t>
            </a:r>
            <a:r>
              <a:rPr b="1" dirty="0" err="1">
                <a:solidFill>
                  <a:srgbClr val="92D050"/>
                </a:solidFill>
              </a:rPr>
              <a:t>multimediali</a:t>
            </a:r>
            <a:endParaRPr dirty="0">
              <a:solidFill>
                <a:srgbClr val="92D050"/>
              </a:solidFill>
            </a:endParaRPr>
          </a:p>
          <a:p>
            <a:pPr marL="0" indent="0" defTabSz="355600">
              <a:spcBef>
                <a:spcPts val="0"/>
              </a:spcBef>
              <a:buSzTx/>
              <a:buNone/>
              <a:defRPr sz="2800" b="1">
                <a:solidFill>
                  <a:srgbClr val="7D2C31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rPr dirty="0">
                <a:solidFill>
                  <a:srgbClr val="92D050"/>
                </a:solidFill>
              </a:rPr>
              <a:t>1 Aula </a:t>
            </a:r>
            <a:r>
              <a:rPr dirty="0" err="1">
                <a:solidFill>
                  <a:srgbClr val="92D050"/>
                </a:solidFill>
              </a:rPr>
              <a:t>ambienti</a:t>
            </a:r>
            <a:r>
              <a:rPr dirty="0">
                <a:solidFill>
                  <a:srgbClr val="92D050"/>
                </a:solidFill>
              </a:rPr>
              <a:t> </a:t>
            </a:r>
            <a:r>
              <a:rPr dirty="0" err="1">
                <a:solidFill>
                  <a:srgbClr val="92D050"/>
                </a:solidFill>
              </a:rPr>
              <a:t>digitali</a:t>
            </a:r>
            <a:endParaRPr dirty="0">
              <a:solidFill>
                <a:srgbClr val="92D050"/>
              </a:solidFill>
            </a:endParaRPr>
          </a:p>
          <a:p>
            <a:pPr marL="0" indent="0" defTabSz="355600">
              <a:spcBef>
                <a:spcPts val="0"/>
              </a:spcBef>
              <a:buSzTx/>
              <a:buNone/>
              <a:defRPr sz="2800" b="1">
                <a:solidFill>
                  <a:srgbClr val="7D2C31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rPr dirty="0">
                <a:solidFill>
                  <a:srgbClr val="92D050"/>
                </a:solidFill>
              </a:rPr>
              <a:t>1 </a:t>
            </a:r>
            <a:r>
              <a:rPr dirty="0" err="1">
                <a:solidFill>
                  <a:srgbClr val="92D050"/>
                </a:solidFill>
              </a:rPr>
              <a:t>Laboratorio</a:t>
            </a:r>
            <a:r>
              <a:rPr dirty="0">
                <a:solidFill>
                  <a:srgbClr val="92D050"/>
                </a:solidFill>
              </a:rPr>
              <a:t> di </a:t>
            </a:r>
            <a:r>
              <a:rPr dirty="0" err="1">
                <a:solidFill>
                  <a:srgbClr val="92D050"/>
                </a:solidFill>
              </a:rPr>
              <a:t>Fisica</a:t>
            </a:r>
            <a:endParaRPr dirty="0">
              <a:solidFill>
                <a:srgbClr val="92D050"/>
              </a:solidFill>
            </a:endParaRPr>
          </a:p>
          <a:p>
            <a:pPr marL="0" indent="0" defTabSz="355600">
              <a:spcBef>
                <a:spcPts val="0"/>
              </a:spcBef>
              <a:buSzTx/>
              <a:buNone/>
              <a:defRPr sz="2800">
                <a:solidFill>
                  <a:srgbClr val="7D2C31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rPr b="1" dirty="0">
                <a:solidFill>
                  <a:srgbClr val="92D050"/>
                </a:solidFill>
              </a:rPr>
              <a:t>1</a:t>
            </a:r>
            <a:r>
              <a:rPr dirty="0">
                <a:solidFill>
                  <a:srgbClr val="92D050"/>
                </a:solidFill>
              </a:rPr>
              <a:t> </a:t>
            </a:r>
            <a:r>
              <a:rPr b="1" dirty="0" err="1">
                <a:solidFill>
                  <a:srgbClr val="92D050"/>
                </a:solidFill>
              </a:rPr>
              <a:t>Laboratorio</a:t>
            </a:r>
            <a:r>
              <a:rPr b="1" dirty="0">
                <a:solidFill>
                  <a:srgbClr val="92D050"/>
                </a:solidFill>
              </a:rPr>
              <a:t> di </a:t>
            </a:r>
            <a:r>
              <a:rPr b="1" dirty="0" err="1">
                <a:solidFill>
                  <a:srgbClr val="92D050"/>
                </a:solidFill>
              </a:rPr>
              <a:t>Scienze</a:t>
            </a:r>
            <a:endParaRPr b="1" dirty="0">
              <a:solidFill>
                <a:srgbClr val="92D050"/>
              </a:solidFill>
            </a:endParaRPr>
          </a:p>
          <a:p>
            <a:pPr marL="0" indent="0" defTabSz="355600">
              <a:spcBef>
                <a:spcPts val="0"/>
              </a:spcBef>
              <a:buSzTx/>
              <a:buNone/>
              <a:defRPr sz="2800">
                <a:solidFill>
                  <a:srgbClr val="7D2C31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rPr b="1" dirty="0">
                <a:solidFill>
                  <a:srgbClr val="92D050"/>
                </a:solidFill>
              </a:rPr>
              <a:t>1</a:t>
            </a:r>
            <a:r>
              <a:rPr dirty="0">
                <a:solidFill>
                  <a:srgbClr val="92D050"/>
                </a:solidFill>
              </a:rPr>
              <a:t> </a:t>
            </a:r>
            <a:r>
              <a:rPr b="1" dirty="0" err="1">
                <a:solidFill>
                  <a:srgbClr val="92D050"/>
                </a:solidFill>
              </a:rPr>
              <a:t>Laboratorio</a:t>
            </a:r>
            <a:r>
              <a:rPr b="1" dirty="0">
                <a:solidFill>
                  <a:srgbClr val="92D050"/>
                </a:solidFill>
              </a:rPr>
              <a:t> di </a:t>
            </a:r>
            <a:r>
              <a:rPr b="1" dirty="0" err="1">
                <a:solidFill>
                  <a:srgbClr val="92D050"/>
                </a:solidFill>
              </a:rPr>
              <a:t>Chimica</a:t>
            </a:r>
            <a:endParaRPr b="1" dirty="0">
              <a:solidFill>
                <a:srgbClr val="92D050"/>
              </a:solidFill>
            </a:endParaRPr>
          </a:p>
          <a:p>
            <a:pPr marL="0" indent="0" defTabSz="355600">
              <a:spcBef>
                <a:spcPts val="0"/>
              </a:spcBef>
              <a:buSzTx/>
              <a:buNone/>
              <a:defRPr sz="2800" b="1">
                <a:solidFill>
                  <a:srgbClr val="A0405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rPr dirty="0">
                <a:solidFill>
                  <a:srgbClr val="92D050"/>
                </a:solidFill>
              </a:rPr>
              <a:t>2 </a:t>
            </a:r>
            <a:r>
              <a:rPr dirty="0" err="1">
                <a:solidFill>
                  <a:srgbClr val="92D050"/>
                </a:solidFill>
              </a:rPr>
              <a:t>Palestre</a:t>
            </a:r>
            <a:r>
              <a:rPr b="0" dirty="0">
                <a:solidFill>
                  <a:srgbClr val="92D050"/>
                </a:solidFill>
              </a:rPr>
              <a:t> </a:t>
            </a:r>
          </a:p>
          <a:p>
            <a:pPr marL="0" indent="0" defTabSz="355600">
              <a:spcBef>
                <a:spcPts val="0"/>
              </a:spcBef>
              <a:buSzTx/>
              <a:buNone/>
              <a:defRPr sz="2800" b="1">
                <a:solidFill>
                  <a:srgbClr val="A0405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rPr dirty="0">
                <a:solidFill>
                  <a:srgbClr val="92D050"/>
                </a:solidFill>
              </a:rPr>
              <a:t>2 </a:t>
            </a:r>
            <a:r>
              <a:rPr dirty="0" err="1">
                <a:solidFill>
                  <a:srgbClr val="92D050"/>
                </a:solidFill>
              </a:rPr>
              <a:t>Campi</a:t>
            </a:r>
            <a:r>
              <a:rPr dirty="0">
                <a:solidFill>
                  <a:srgbClr val="92D050"/>
                </a:solidFill>
              </a:rPr>
              <a:t> di </a:t>
            </a:r>
            <a:r>
              <a:rPr dirty="0" err="1">
                <a:solidFill>
                  <a:srgbClr val="92D050"/>
                </a:solidFill>
              </a:rPr>
              <a:t>pallavolo</a:t>
            </a:r>
            <a:r>
              <a:rPr b="0" dirty="0">
                <a:solidFill>
                  <a:srgbClr val="92D050"/>
                </a:solidFill>
              </a:rPr>
              <a:t> </a:t>
            </a:r>
          </a:p>
          <a:p>
            <a:pPr marL="0" indent="0" defTabSz="355600">
              <a:spcBef>
                <a:spcPts val="0"/>
              </a:spcBef>
              <a:buSzTx/>
              <a:buNone/>
              <a:defRPr sz="2800" b="1">
                <a:solidFill>
                  <a:srgbClr val="A0405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rPr dirty="0">
                <a:solidFill>
                  <a:srgbClr val="92D050"/>
                </a:solidFill>
              </a:rPr>
              <a:t>1 </a:t>
            </a:r>
            <a:r>
              <a:rPr lang="it-IT" dirty="0">
                <a:solidFill>
                  <a:srgbClr val="92D050"/>
                </a:solidFill>
              </a:rPr>
              <a:t>Campo da </a:t>
            </a:r>
            <a:r>
              <a:rPr dirty="0">
                <a:solidFill>
                  <a:srgbClr val="92D050"/>
                </a:solidFill>
              </a:rPr>
              <a:t>Basket</a:t>
            </a:r>
            <a:endParaRPr lang="it-IT" dirty="0">
              <a:solidFill>
                <a:srgbClr val="92D050"/>
              </a:solidFill>
            </a:endParaRPr>
          </a:p>
          <a:p>
            <a:pPr marL="0" indent="0" defTabSz="3556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rPr lang="it-IT" b="1" dirty="0">
                <a:solidFill>
                  <a:srgbClr val="92D050"/>
                </a:solidFill>
              </a:rPr>
              <a:t>2 Aule da disegno</a:t>
            </a:r>
          </a:p>
          <a:p>
            <a:pPr marL="0" indent="0" defTabSz="3556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rPr lang="it-IT" b="1" dirty="0">
                <a:solidFill>
                  <a:srgbClr val="92D050"/>
                </a:solidFill>
              </a:rPr>
              <a:t>1 Biblioteca</a:t>
            </a:r>
          </a:p>
          <a:p>
            <a:pPr marL="0" indent="0" defTabSz="3556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rPr lang="it-IT" b="1" dirty="0">
                <a:solidFill>
                  <a:srgbClr val="92D050"/>
                </a:solidFill>
              </a:rPr>
              <a:t>1 BAR</a:t>
            </a:r>
            <a:r>
              <a:rPr lang="it-IT" dirty="0">
                <a:solidFill>
                  <a:srgbClr val="92D050"/>
                </a:solidFill>
              </a:rPr>
              <a:t> </a:t>
            </a:r>
          </a:p>
          <a:p>
            <a:pPr marL="0" indent="0" defTabSz="355600">
              <a:spcBef>
                <a:spcPts val="0"/>
              </a:spcBef>
              <a:buSzTx/>
              <a:buNone/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endParaRPr lang="it-IT" dirty="0"/>
          </a:p>
        </p:txBody>
      </p:sp>
      <p:sp>
        <p:nvSpPr>
          <p:cNvPr id="288" name="Rettangolo"/>
          <p:cNvSpPr/>
          <p:nvPr/>
        </p:nvSpPr>
        <p:spPr>
          <a:xfrm>
            <a:off x="-25400" y="8509000"/>
            <a:ext cx="13055600" cy="1270000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2" name="Rettangolo con un angolo ritagliato e uno arrotondato 1">
            <a:extLst>
              <a:ext uri="{FF2B5EF4-FFF2-40B4-BE49-F238E27FC236}">
                <a16:creationId xmlns:a16="http://schemas.microsoft.com/office/drawing/2014/main" id="{343B150E-4D32-564D-B954-93DACB98F1B3}"/>
              </a:ext>
            </a:extLst>
          </p:cNvPr>
          <p:cNvSpPr/>
          <p:nvPr/>
        </p:nvSpPr>
        <p:spPr>
          <a:xfrm>
            <a:off x="6502399" y="7110809"/>
            <a:ext cx="6257945" cy="1398191"/>
          </a:xfrm>
          <a:prstGeom prst="snipRoundRect">
            <a:avLst/>
          </a:prstGeom>
          <a:solidFill>
            <a:srgbClr val="FFFFFF"/>
          </a:solidFill>
          <a:ln w="25400" cap="flat">
            <a:solidFill>
              <a:srgbClr val="88242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355600"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endParaRPr lang="it-IT" sz="4000" dirty="0">
              <a:solidFill>
                <a:srgbClr val="92D050"/>
              </a:solidFill>
              <a:sym typeface="Helvetica Neue"/>
            </a:endParaRPr>
          </a:p>
          <a:p>
            <a:pPr algn="l" defTabSz="355600"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rPr lang="it-IT" sz="2000" dirty="0">
                <a:solidFill>
                  <a:srgbClr val="92D050"/>
                </a:solidFill>
                <a:sym typeface="Helvetica Neue"/>
              </a:rPr>
              <a:t>TUTTI I LABORATORI e le AULE sono dotati di </a:t>
            </a:r>
            <a:r>
              <a:rPr lang="it-IT" sz="2000" b="1" dirty="0">
                <a:solidFill>
                  <a:srgbClr val="92D050"/>
                </a:solidFill>
                <a:sym typeface="Helvetica Neue"/>
              </a:rPr>
              <a:t>LIM MONITOR TOUCH E CONNESSIONE INTERNET</a:t>
            </a:r>
          </a:p>
        </p:txBody>
      </p:sp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C63A2A71-B071-2945-8E4B-B274717EE740}"/>
              </a:ext>
            </a:extLst>
          </p:cNvPr>
          <p:cNvCxnSpPr>
            <a:cxnSpLocks/>
          </p:cNvCxnSpPr>
          <p:nvPr/>
        </p:nvCxnSpPr>
        <p:spPr>
          <a:xfrm>
            <a:off x="513347" y="1524000"/>
            <a:ext cx="0" cy="6622781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4" name="Immagine 3" descr="Immagine che contiene interni, tavolo, stanza, sedia&#10;&#10;Descrizione generata automaticamente">
            <a:extLst>
              <a:ext uri="{FF2B5EF4-FFF2-40B4-BE49-F238E27FC236}">
                <a16:creationId xmlns:a16="http://schemas.microsoft.com/office/drawing/2014/main" id="{14B87694-0534-134E-B573-A5B8F2E25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870" y="2048905"/>
            <a:ext cx="6134952" cy="4601214"/>
          </a:xfrm>
          <a:prstGeom prst="rect">
            <a:avLst/>
          </a:prstGeom>
        </p:spPr>
      </p:pic>
      <p:sp>
        <p:nvSpPr>
          <p:cNvPr id="14" name="Rettangolo">
            <a:extLst>
              <a:ext uri="{FF2B5EF4-FFF2-40B4-BE49-F238E27FC236}">
                <a16:creationId xmlns:a16="http://schemas.microsoft.com/office/drawing/2014/main" id="{6DA507FA-ECFF-C543-8A58-5C2912034179}"/>
              </a:ext>
            </a:extLst>
          </p:cNvPr>
          <p:cNvSpPr/>
          <p:nvPr/>
        </p:nvSpPr>
        <p:spPr>
          <a:xfrm>
            <a:off x="-25400" y="-38100"/>
            <a:ext cx="13055600" cy="1270000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286" name="STRUTTURE"/>
          <p:cNvSpPr txBox="1">
            <a:spLocks noGrp="1"/>
          </p:cNvSpPr>
          <p:nvPr>
            <p:ph type="title"/>
          </p:nvPr>
        </p:nvSpPr>
        <p:spPr>
          <a:xfrm>
            <a:off x="513347" y="218478"/>
            <a:ext cx="11151392" cy="840743"/>
          </a:xfrm>
          <a:prstGeom prst="rect">
            <a:avLst/>
          </a:prstGeom>
          <a:noFill/>
        </p:spPr>
        <p:txBody>
          <a:bodyPr>
            <a:normAutofit fontScale="90000"/>
          </a:bodyPr>
          <a:lstStyle>
            <a:lvl1pPr defTabSz="355600">
              <a:defRPr sz="5400" b="1">
                <a:solidFill>
                  <a:srgbClr val="A0405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lang="it-IT" dirty="0"/>
              <a:t> </a:t>
            </a:r>
            <a:r>
              <a:rPr lang="it-IT" dirty="0">
                <a:solidFill>
                  <a:schemeClr val="bg1"/>
                </a:solidFill>
              </a:rPr>
              <a:t>I nostri ambienti didattici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90E58B2-46B7-C76C-F85D-E5DB12961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9685" y="8731759"/>
            <a:ext cx="2298700" cy="8509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5765011-E21A-53FE-7818-2D82DAF7E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88" y="8603602"/>
            <a:ext cx="1987670" cy="10807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47174">
        <p15:prstTrans prst="airplane"/>
      </p:transition>
    </mc:Choice>
    <mc:Fallback xmlns="">
      <p:transition spd="slow" advTm="147174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Rettangolo"/>
          <p:cNvSpPr/>
          <p:nvPr/>
        </p:nvSpPr>
        <p:spPr>
          <a:xfrm>
            <a:off x="-25400" y="8509000"/>
            <a:ext cx="13055600" cy="1270000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2003DF4-DDA6-4BEC-AE49-56A34E5D4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3347" y="2358764"/>
            <a:ext cx="11861800" cy="5207762"/>
          </a:xfrm>
        </p:spPr>
        <p:txBody>
          <a:bodyPr>
            <a:normAutofit/>
          </a:bodyPr>
          <a:lstStyle/>
          <a:p>
            <a:pPr marL="0" indent="0" defTabSz="355600">
              <a:spcBef>
                <a:spcPts val="0"/>
              </a:spcBef>
              <a:buSzTx/>
              <a:buNone/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endParaRPr lang="it-IT" dirty="0">
              <a:solidFill>
                <a:srgbClr val="0070C0"/>
              </a:solidFill>
            </a:endParaRPr>
          </a:p>
          <a:p>
            <a:pPr marL="0" indent="0" defTabSz="355600">
              <a:spcBef>
                <a:spcPts val="0"/>
              </a:spcBef>
              <a:buSzTx/>
              <a:buNone/>
              <a:defRPr sz="2600" b="1" i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rPr lang="it-IT" dirty="0">
                <a:solidFill>
                  <a:srgbClr val="0070C0"/>
                </a:solidFill>
              </a:rPr>
              <a:t>-Biblioteche innovative</a:t>
            </a:r>
          </a:p>
          <a:p>
            <a:pPr marL="0" indent="0" defTabSz="355600">
              <a:spcBef>
                <a:spcPts val="0"/>
              </a:spcBef>
              <a:buSzTx/>
              <a:buNone/>
              <a:defRPr sz="2600" b="1" i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rPr lang="it-IT" dirty="0">
                <a:solidFill>
                  <a:srgbClr val="0070C0"/>
                </a:solidFill>
              </a:rPr>
              <a:t>-Primi passi</a:t>
            </a:r>
          </a:p>
          <a:p>
            <a:pPr marL="0" indent="0" defTabSz="355600">
              <a:spcBef>
                <a:spcPts val="0"/>
              </a:spcBef>
              <a:buSzTx/>
              <a:buNone/>
              <a:defRPr sz="2600" b="1" i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rPr lang="it-IT" dirty="0">
                <a:solidFill>
                  <a:srgbClr val="0070C0"/>
                </a:solidFill>
              </a:rPr>
              <a:t>-Certificazioni digitali</a:t>
            </a:r>
          </a:p>
          <a:p>
            <a:pPr marL="0" indent="0" defTabSz="355600">
              <a:spcBef>
                <a:spcPts val="0"/>
              </a:spcBef>
              <a:buSzTx/>
              <a:buNone/>
              <a:defRPr sz="2600" b="1" i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rPr lang="it-IT" dirty="0">
                <a:solidFill>
                  <a:srgbClr val="0070C0"/>
                </a:solidFill>
              </a:rPr>
              <a:t>-Educazione alla salute e legalità</a:t>
            </a:r>
          </a:p>
          <a:p>
            <a:pPr marL="0" indent="0" defTabSz="355600">
              <a:spcBef>
                <a:spcPts val="0"/>
              </a:spcBef>
              <a:buSzTx/>
              <a:buNone/>
              <a:defRPr sz="2600" b="1" i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rPr lang="it-IT" dirty="0">
                <a:solidFill>
                  <a:srgbClr val="0070C0"/>
                </a:solidFill>
              </a:rPr>
              <a:t>-Olimpiadi della matematica</a:t>
            </a:r>
          </a:p>
          <a:p>
            <a:pPr marL="0" indent="0" defTabSz="355600">
              <a:spcBef>
                <a:spcPts val="0"/>
              </a:spcBef>
              <a:buSzTx/>
              <a:buNone/>
              <a:defRPr sz="2600" b="1" i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rPr lang="it-IT" dirty="0">
                <a:solidFill>
                  <a:srgbClr val="0070C0"/>
                </a:solidFill>
              </a:rPr>
              <a:t>-Scambi culturali</a:t>
            </a:r>
          </a:p>
          <a:p>
            <a:pPr marL="0" indent="0" defTabSz="355600">
              <a:spcBef>
                <a:spcPts val="0"/>
              </a:spcBef>
              <a:buSzTx/>
              <a:buNone/>
              <a:defRPr sz="2600" b="1" i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rPr lang="it-IT" dirty="0">
                <a:solidFill>
                  <a:srgbClr val="0070C0"/>
                </a:solidFill>
              </a:rPr>
              <a:t>-Mobilità studentesca internazionale</a:t>
            </a:r>
          </a:p>
          <a:p>
            <a:pPr marL="0" indent="0" defTabSz="355600">
              <a:spcBef>
                <a:spcPts val="0"/>
              </a:spcBef>
              <a:buSzTx/>
              <a:buNone/>
              <a:defRPr sz="2600" b="1" i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rPr lang="it-IT" dirty="0">
                <a:solidFill>
                  <a:srgbClr val="0070C0"/>
                </a:solidFill>
              </a:rPr>
              <a:t>-ERASMUS PLUS</a:t>
            </a:r>
          </a:p>
          <a:p>
            <a:pPr marL="0" indent="0" defTabSz="355600">
              <a:spcBef>
                <a:spcPts val="0"/>
              </a:spcBef>
              <a:buSzTx/>
              <a:buNone/>
              <a:defRPr sz="2600" b="1" i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rPr lang="it-IT" dirty="0">
                <a:solidFill>
                  <a:srgbClr val="0070C0"/>
                </a:solidFill>
              </a:rPr>
              <a:t>-Progetto memoria</a:t>
            </a:r>
          </a:p>
          <a:p>
            <a:pPr marL="0" indent="0" defTabSz="355600">
              <a:spcBef>
                <a:spcPts val="0"/>
              </a:spcBef>
              <a:buSzTx/>
              <a:buNone/>
              <a:defRPr sz="2600" b="1" i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rPr lang="it-IT" dirty="0">
                <a:solidFill>
                  <a:srgbClr val="0070C0"/>
                </a:solidFill>
              </a:rPr>
              <a:t>-Progetto colloqui Fiorentini</a:t>
            </a:r>
          </a:p>
        </p:txBody>
      </p:sp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96802559-EBF3-D946-8174-89C1F6A26207}"/>
              </a:ext>
            </a:extLst>
          </p:cNvPr>
          <p:cNvCxnSpPr>
            <a:cxnSpLocks/>
          </p:cNvCxnSpPr>
          <p:nvPr/>
        </p:nvCxnSpPr>
        <p:spPr>
          <a:xfrm>
            <a:off x="513347" y="1524000"/>
            <a:ext cx="0" cy="6622781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Rettangolo">
            <a:extLst>
              <a:ext uri="{FF2B5EF4-FFF2-40B4-BE49-F238E27FC236}">
                <a16:creationId xmlns:a16="http://schemas.microsoft.com/office/drawing/2014/main" id="{69A163FF-C2C5-CD41-9CBF-944A63C4AE81}"/>
              </a:ext>
            </a:extLst>
          </p:cNvPr>
          <p:cNvSpPr/>
          <p:nvPr/>
        </p:nvSpPr>
        <p:spPr>
          <a:xfrm>
            <a:off x="-25400" y="-38100"/>
            <a:ext cx="13055600" cy="1270000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304" name="Obiettivi strategici triennio 2016-2019"/>
          <p:cNvSpPr txBox="1">
            <a:spLocks noGrp="1"/>
          </p:cNvSpPr>
          <p:nvPr>
            <p:ph type="title"/>
          </p:nvPr>
        </p:nvSpPr>
        <p:spPr>
          <a:xfrm>
            <a:off x="513347" y="171936"/>
            <a:ext cx="11861800" cy="895350"/>
          </a:xfrm>
          <a:prstGeom prst="rect">
            <a:avLst/>
          </a:prstGeom>
          <a:noFill/>
        </p:spPr>
        <p:txBody>
          <a:bodyPr>
            <a:normAutofit fontScale="90000"/>
          </a:bodyPr>
          <a:lstStyle>
            <a:lvl1pPr defTabSz="337820">
              <a:defRPr sz="5100" b="1">
                <a:solidFill>
                  <a:srgbClr val="A0405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algn="ctr"/>
            <a:r>
              <a:rPr lang="it-IT" sz="4400" dirty="0">
                <a:solidFill>
                  <a:schemeClr val="bg1"/>
                </a:solidFill>
              </a:rPr>
              <a:t>L’AMPLIAMENTO DELL’OFFERTA FORMATIVA</a:t>
            </a:r>
            <a:endParaRPr sz="4400" dirty="0">
              <a:solidFill>
                <a:schemeClr val="bg1"/>
              </a:solidFill>
            </a:endParaRPr>
          </a:p>
        </p:txBody>
      </p:sp>
      <p:pic>
        <p:nvPicPr>
          <p:cNvPr id="5" name="Immagine 4" descr="Immagine che contiene persona, edificio, persone, folla&#10;&#10;Descrizione generata automaticamente">
            <a:extLst>
              <a:ext uri="{FF2B5EF4-FFF2-40B4-BE49-F238E27FC236}">
                <a16:creationId xmlns:a16="http://schemas.microsoft.com/office/drawing/2014/main" id="{C7223002-0CFF-D944-828E-4252CD32B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803" y="2102852"/>
            <a:ext cx="3873500" cy="452120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BD9F71D8-2158-B483-B9C0-FE5575AF4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9685" y="8731759"/>
            <a:ext cx="2298700" cy="8509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CC039E1A-C60F-E8D8-6654-F96656FBD5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88" y="8603602"/>
            <a:ext cx="1987670" cy="10807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500">
        <p14:prism isContent="1"/>
      </p:transition>
    </mc:Choice>
    <mc:Fallback xmlns="">
      <p:transition spd="slow" advTm="805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Rettangolo"/>
          <p:cNvSpPr/>
          <p:nvPr/>
        </p:nvSpPr>
        <p:spPr>
          <a:xfrm>
            <a:off x="-25400" y="8509000"/>
            <a:ext cx="13055600" cy="1270000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442" name="Presentazione estrapolata dal PTOF 2016-19 a cura…"/>
          <p:cNvSpPr txBox="1"/>
          <p:nvPr/>
        </p:nvSpPr>
        <p:spPr>
          <a:xfrm>
            <a:off x="943280" y="2745914"/>
            <a:ext cx="11548173" cy="6104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31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it-IT" sz="1600" b="1" dirty="0"/>
              <a:t>Dirigente Scolastico</a:t>
            </a:r>
            <a:r>
              <a:rPr lang="it-IT" sz="1600" dirty="0"/>
              <a:t>,</a:t>
            </a:r>
            <a:r>
              <a:rPr lang="it-IT" sz="1600" b="1" dirty="0"/>
              <a:t> </a:t>
            </a:r>
            <a:r>
              <a:rPr lang="it-IT" sz="1600" dirty="0"/>
              <a:t>Prof.ssa Claudia </a:t>
            </a:r>
            <a:r>
              <a:rPr lang="it-IT" sz="1600" dirty="0" err="1"/>
              <a:t>Sabatano</a:t>
            </a:r>
            <a:r>
              <a:rPr lang="it-IT" sz="1600" dirty="0"/>
              <a:t>                         </a:t>
            </a:r>
            <a:r>
              <a:rPr lang="it-IT" sz="1600" dirty="0">
                <a:solidFill>
                  <a:srgbClr val="88242E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claudia.sabatano@liceocavour.edu.it</a:t>
            </a:r>
            <a:endParaRPr lang="it-IT" sz="1600" dirty="0">
              <a:solidFill>
                <a:srgbClr val="88242E"/>
              </a:solidFill>
            </a:endParaRPr>
          </a:p>
          <a:p>
            <a:pPr algn="l">
              <a:defRPr sz="31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it-IT" sz="1600" dirty="0">
              <a:solidFill>
                <a:srgbClr val="88242E"/>
              </a:solidFill>
            </a:endParaRPr>
          </a:p>
          <a:p>
            <a:pPr algn="l">
              <a:defRPr sz="31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it-IT" sz="1600" b="1" dirty="0"/>
              <a:t>Primo collaboratore</a:t>
            </a:r>
            <a:r>
              <a:rPr lang="it-IT" sz="1600" dirty="0"/>
              <a:t>,</a:t>
            </a:r>
            <a:r>
              <a:rPr lang="it-IT" sz="1600" b="1" dirty="0"/>
              <a:t> </a:t>
            </a:r>
            <a:r>
              <a:rPr lang="it-IT" sz="1600" dirty="0"/>
              <a:t>Prof.ssa Piera Di Nella                                 </a:t>
            </a:r>
            <a:r>
              <a:rPr lang="it-IT" sz="1600" dirty="0">
                <a:solidFill>
                  <a:srgbClr val="88242E"/>
                </a:solidFill>
                <a:latin typeface="Helvetica Neue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piera.dinella</a:t>
            </a:r>
            <a:r>
              <a:rPr lang="it-IT" sz="1600" dirty="0">
                <a:solidFill>
                  <a:srgbClr val="88242E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@liceocavour.edu.it</a:t>
            </a:r>
            <a:endParaRPr lang="it-IT" sz="1600" dirty="0">
              <a:solidFill>
                <a:srgbClr val="88242E"/>
              </a:solidFill>
            </a:endParaRPr>
          </a:p>
          <a:p>
            <a:pPr algn="l">
              <a:defRPr sz="31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it-IT" sz="1600" b="1" dirty="0"/>
              <a:t>Secondo collaboratore</a:t>
            </a:r>
            <a:r>
              <a:rPr lang="it-IT" sz="1600" dirty="0"/>
              <a:t>,</a:t>
            </a:r>
            <a:r>
              <a:rPr lang="it-IT" sz="1600" b="1" dirty="0"/>
              <a:t> </a:t>
            </a:r>
            <a:r>
              <a:rPr lang="it-IT" sz="1600" dirty="0"/>
              <a:t>Prof.ssa Teresita d’Agostino                   </a:t>
            </a:r>
            <a:r>
              <a:rPr lang="it-IT" sz="1600" dirty="0">
                <a:solidFill>
                  <a:srgbClr val="88242E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teresita.dagostino@liceocavour.edu.it</a:t>
            </a:r>
            <a:r>
              <a:rPr lang="it-IT" sz="1600" dirty="0">
                <a:solidFill>
                  <a:srgbClr val="88242E"/>
                </a:solidFill>
              </a:rPr>
              <a:t> </a:t>
            </a:r>
          </a:p>
          <a:p>
            <a:pPr algn="l">
              <a:defRPr sz="31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it-IT" sz="1600" b="1" dirty="0"/>
          </a:p>
          <a:p>
            <a:pPr algn="l">
              <a:defRPr sz="31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it-IT" sz="1600" b="1" dirty="0"/>
              <a:t>Referenti Inclusione  </a:t>
            </a:r>
          </a:p>
          <a:p>
            <a:pPr algn="l">
              <a:defRPr sz="31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it-IT" sz="1600" dirty="0"/>
              <a:t>Prof.ssa Alessandra Carlini                                                           </a:t>
            </a:r>
            <a:r>
              <a:rPr lang="it-IT" sz="1600" dirty="0">
                <a:solidFill>
                  <a:srgbClr val="88242E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alessandra.carlini@liceocavour.edu.it</a:t>
            </a:r>
            <a:r>
              <a:rPr lang="it-IT" sz="1600" dirty="0">
                <a:solidFill>
                  <a:srgbClr val="88242E"/>
                </a:solidFill>
              </a:rPr>
              <a:t> </a:t>
            </a:r>
          </a:p>
          <a:p>
            <a:pPr algn="l">
              <a:defRPr sz="31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it-IT" sz="1600" b="1" dirty="0"/>
              <a:t>Referenti Studenti Atleti </a:t>
            </a:r>
          </a:p>
          <a:p>
            <a:pPr algn="l">
              <a:defRPr sz="31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it-IT" sz="1600" dirty="0"/>
              <a:t>Prof.ssa Valentina Nardoni                                                           </a:t>
            </a:r>
            <a:r>
              <a:rPr lang="it-IT" sz="1600" b="1" u="sng" dirty="0" err="1">
                <a:solidFill>
                  <a:srgbClr val="88242E"/>
                </a:solidFill>
              </a:rPr>
              <a:t>valentina.nardoni</a:t>
            </a:r>
            <a:r>
              <a:rPr lang="it-IT" sz="1600" u="sng" dirty="0" err="1">
                <a:solidFill>
                  <a:srgbClr val="88242E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@liceocavour.edu.it</a:t>
            </a:r>
            <a:r>
              <a:rPr lang="it-IT" sz="1600" u="sng" dirty="0">
                <a:solidFill>
                  <a:srgbClr val="88242E"/>
                </a:solidFill>
              </a:rPr>
              <a:t> </a:t>
            </a:r>
          </a:p>
          <a:p>
            <a:pPr algn="l">
              <a:defRPr sz="31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it-IT" sz="1600" b="1" dirty="0"/>
          </a:p>
          <a:p>
            <a:pPr algn="l">
              <a:defRPr sz="31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it-IT" sz="1600" dirty="0">
              <a:solidFill>
                <a:srgbClr val="88242E"/>
              </a:solidFill>
            </a:endParaRPr>
          </a:p>
          <a:p>
            <a:pPr algn="l">
              <a:defRPr sz="31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it-IT" sz="1600" b="1" dirty="0"/>
          </a:p>
          <a:p>
            <a:pPr algn="l">
              <a:defRPr sz="31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it-IT" sz="1600" b="1" dirty="0"/>
              <a:t>Coordinamento Orientamento</a:t>
            </a:r>
          </a:p>
          <a:p>
            <a:pPr algn="l">
              <a:defRPr sz="31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it-IT" sz="1600" dirty="0" err="1"/>
              <a:t>Prof.Ivan</a:t>
            </a:r>
            <a:r>
              <a:rPr lang="it-IT" sz="1600" dirty="0"/>
              <a:t> </a:t>
            </a:r>
            <a:r>
              <a:rPr lang="it-IT" sz="1600" dirty="0" err="1"/>
              <a:t>Valcerca</a:t>
            </a:r>
            <a:r>
              <a:rPr lang="it-IT" sz="1600" dirty="0"/>
              <a:t>                                                                         </a:t>
            </a:r>
            <a:r>
              <a:rPr lang="it-IT" sz="1800" b="0" i="0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7"/>
              </a:rPr>
              <a:t>orient@liceocavour.edu.it</a:t>
            </a:r>
            <a:endParaRPr lang="it-IT" sz="1800" b="0" i="0" dirty="0">
              <a:solidFill>
                <a:srgbClr val="1155CC"/>
              </a:solidFill>
              <a:effectLst/>
              <a:latin typeface="Arial" panose="020B0604020202020204" pitchFamily="34" charset="0"/>
            </a:endParaRPr>
          </a:p>
          <a:p>
            <a:pPr algn="l">
              <a:defRPr sz="31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it-IT" sz="1800" b="1" dirty="0"/>
          </a:p>
          <a:p>
            <a:pPr algn="l">
              <a:defRPr sz="31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it-IT" sz="1600" b="1" dirty="0"/>
              <a:t>Commissione Orientamento</a:t>
            </a:r>
          </a:p>
          <a:p>
            <a:pPr algn="l">
              <a:defRPr sz="31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it-IT" sz="1600" dirty="0"/>
              <a:t>Prof.ssa Angela Antonucci   (Ampliamento offerta formativa)         </a:t>
            </a:r>
            <a:r>
              <a:rPr lang="it-IT" sz="1600" dirty="0">
                <a:solidFill>
                  <a:srgbClr val="88242E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angela.antonucci@liceocavour.edu.it</a:t>
            </a:r>
            <a:r>
              <a:rPr lang="it-IT" sz="1600" dirty="0">
                <a:solidFill>
                  <a:srgbClr val="88242E"/>
                </a:solidFill>
              </a:rPr>
              <a:t> </a:t>
            </a:r>
          </a:p>
          <a:p>
            <a:pPr algn="l">
              <a:defRPr sz="31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it-IT" sz="1600" dirty="0"/>
              <a:t>Prof.ssa Maria Grazia Costa (Relazioni e comunicazione)              </a:t>
            </a:r>
            <a:r>
              <a:rPr lang="it-IT" sz="1600" b="0" i="0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7"/>
              </a:rPr>
              <a:t>orient@liceocavour.edu.it</a:t>
            </a:r>
            <a:endParaRPr lang="it-IT" sz="1600" dirty="0">
              <a:solidFill>
                <a:srgbClr val="88242E"/>
              </a:solidFill>
            </a:endParaRPr>
          </a:p>
          <a:p>
            <a:pPr algn="l">
              <a:defRPr sz="31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it-IT" sz="1600" dirty="0"/>
              <a:t>Prof.ssa Antonella Principali (Relazioni con le scuola)                    </a:t>
            </a:r>
            <a:r>
              <a:rPr lang="it-IT" sz="1600" dirty="0">
                <a:solidFill>
                  <a:srgbClr val="88242E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antonella.principali@liceocavour.edu.it</a:t>
            </a:r>
            <a:r>
              <a:rPr lang="it-IT" sz="1600" dirty="0">
                <a:solidFill>
                  <a:srgbClr val="88242E"/>
                </a:solidFill>
              </a:rPr>
              <a:t> </a:t>
            </a:r>
          </a:p>
          <a:p>
            <a:pPr algn="l">
              <a:defRPr sz="31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it-IT" sz="1600" dirty="0"/>
              <a:t>Prof. Paolo Francini (Percorso Potenziamento matematico- fisic</a:t>
            </a:r>
            <a:r>
              <a:rPr lang="it-IT" sz="1600" dirty="0">
                <a:solidFill>
                  <a:schemeClr val="tx1"/>
                </a:solidFill>
              </a:rPr>
              <a:t>o)  </a:t>
            </a:r>
            <a:r>
              <a:rPr lang="it-IT" sz="1600" dirty="0">
                <a:solidFill>
                  <a:srgbClr val="FFC000"/>
                </a:solidFill>
                <a:effectLst/>
                <a:latin typeface="Arial" panose="020B0604020202020204" pitchFamily="34" charset="0"/>
                <a:hlinkClick r:id="rId10"/>
              </a:rPr>
              <a:t>info.pot.fisica@liceocavour.edu.it</a:t>
            </a:r>
            <a:endParaRPr lang="it-IT" sz="1600" dirty="0">
              <a:solidFill>
                <a:srgbClr val="FFC000"/>
              </a:solidFill>
              <a:effectLst/>
              <a:latin typeface="Arial" panose="020B0604020202020204" pitchFamily="34" charset="0"/>
            </a:endParaRPr>
          </a:p>
          <a:p>
            <a:pPr algn="l">
              <a:defRPr sz="31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it-IT" sz="1600" dirty="0"/>
              <a:t>Prof.ssa  Raffaella Mattone (Percorso Cambridge)                         </a:t>
            </a:r>
            <a:r>
              <a:rPr lang="it-IT" sz="1600" dirty="0">
                <a:solidFill>
                  <a:srgbClr val="FEB510"/>
                </a:solidFill>
                <a:effectLst/>
                <a:latin typeface="Arial" panose="020B0604020202020204" pitchFamily="34" charset="0"/>
                <a:hlinkClick r:id="rId11"/>
              </a:rPr>
              <a:t>info.cambridge@liceocavour.edu.it</a:t>
            </a:r>
            <a:endParaRPr lang="it-IT" sz="1600" dirty="0">
              <a:solidFill>
                <a:srgbClr val="FEB510"/>
              </a:solidFill>
              <a:effectLst/>
              <a:latin typeface="Arial" panose="020B0604020202020204" pitchFamily="34" charset="0"/>
            </a:endParaRPr>
          </a:p>
          <a:p>
            <a:pPr algn="l">
              <a:defRPr sz="31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it-IT" sz="1600" dirty="0"/>
              <a:t>Prof.ssa Marina Capone (Percorso Scientifico Tradizionale</a:t>
            </a:r>
            <a:r>
              <a:rPr lang="it-IT" sz="1800" dirty="0"/>
              <a:t>)        </a:t>
            </a:r>
            <a:r>
              <a:rPr lang="it-IT" sz="160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info.scientifico.tradizionale@liceocavour.edu.it</a:t>
            </a:r>
            <a:endParaRPr lang="it-IT" sz="1600" dirty="0"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  <a:p>
            <a:pPr algn="l">
              <a:defRPr sz="31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it-IT" sz="1600" dirty="0">
              <a:solidFill>
                <a:srgbClr val="FEB510"/>
              </a:solidFill>
              <a:effectLst/>
              <a:latin typeface="Arial" panose="020B0604020202020204" pitchFamily="34" charset="0"/>
            </a:endParaRPr>
          </a:p>
          <a:p>
            <a:pPr algn="l">
              <a:defRPr sz="31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lang="it-IT" sz="1600" dirty="0"/>
          </a:p>
        </p:txBody>
      </p:sp>
      <p:pic>
        <p:nvPicPr>
          <p:cNvPr id="2" name="PHOTO-2018-08-22-17-02-34.jpg" descr="PHOTO-2018-08-22-17-02-34.jpg">
            <a:extLst>
              <a:ext uri="{FF2B5EF4-FFF2-40B4-BE49-F238E27FC236}">
                <a16:creationId xmlns:a16="http://schemas.microsoft.com/office/drawing/2014/main" id="{724BCB2F-FEBE-4045-AD91-1F6CA65F10C0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42130" b="22493"/>
          <a:stretch/>
        </p:blipFill>
        <p:spPr>
          <a:xfrm>
            <a:off x="0" y="1"/>
            <a:ext cx="13004800" cy="2587756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Alternanza scuola-lavoro">
            <a:extLst>
              <a:ext uri="{FF2B5EF4-FFF2-40B4-BE49-F238E27FC236}">
                <a16:creationId xmlns:a16="http://schemas.microsoft.com/office/drawing/2014/main" id="{BB99D686-9100-4E88-87EC-73A012E9E4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9308" y="1078282"/>
            <a:ext cx="8457308" cy="932857"/>
          </a:xfrm>
          <a:prstGeom prst="rect">
            <a:avLst/>
          </a:prstGeom>
          <a:noFill/>
        </p:spPr>
        <p:txBody>
          <a:bodyPr>
            <a:normAutofit fontScale="90000"/>
          </a:bodyPr>
          <a:lstStyle>
            <a:lvl1pPr defTabSz="352042">
              <a:defRPr sz="5300" b="1">
                <a:solidFill>
                  <a:srgbClr val="A0405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lang="it-IT" dirty="0">
                <a:solidFill>
                  <a:srgbClr val="FFC000"/>
                </a:solidFill>
              </a:rPr>
              <a:t>Per contattarci scrivete a…</a:t>
            </a:r>
            <a:endParaRPr dirty="0">
              <a:solidFill>
                <a:srgbClr val="FFC000"/>
              </a:solidFill>
            </a:endParaRPr>
          </a:p>
        </p:txBody>
      </p:sp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717D4A7C-D054-5249-BBDA-0AC2034D7FC1}"/>
              </a:ext>
            </a:extLst>
          </p:cNvPr>
          <p:cNvCxnSpPr>
            <a:cxnSpLocks/>
          </p:cNvCxnSpPr>
          <p:nvPr/>
        </p:nvCxnSpPr>
        <p:spPr>
          <a:xfrm>
            <a:off x="513347" y="1524000"/>
            <a:ext cx="0" cy="6622781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" name="Immagine 2">
            <a:extLst>
              <a:ext uri="{FF2B5EF4-FFF2-40B4-BE49-F238E27FC236}">
                <a16:creationId xmlns:a16="http://schemas.microsoft.com/office/drawing/2014/main" id="{F42106F9-095B-3385-3F35-65A99E07AD8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79685" y="8731759"/>
            <a:ext cx="2298700" cy="8509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52EAFF4-A691-812B-ACA3-9258C23ED3A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988" y="8603602"/>
            <a:ext cx="1987670" cy="108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1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73600">
        <p14:window dir="vert"/>
      </p:transition>
    </mc:Choice>
    <mc:Fallback xmlns="">
      <p:transition spd="slow" advTm="173600">
        <p:fade/>
      </p:transition>
    </mc:Fallback>
  </mc:AlternateContent>
</p:sld>
</file>

<file path=ppt/theme/theme1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</TotalTime>
  <Words>463</Words>
  <Application>Microsoft Macintosh PowerPoint</Application>
  <PresentationFormat>Personalizzato</PresentationFormat>
  <Paragraphs>150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2" baseType="lpstr">
      <vt:lpstr>Arial</vt:lpstr>
      <vt:lpstr>Calibri</vt:lpstr>
      <vt:lpstr>Helvetica</vt:lpstr>
      <vt:lpstr>Helvetica Neue</vt:lpstr>
      <vt:lpstr>Helvetica Neue Light</vt:lpstr>
      <vt:lpstr>Helvetica Neue Medium</vt:lpstr>
      <vt:lpstr>ModernPortfolio</vt:lpstr>
      <vt:lpstr>Presentazione standard di PowerPoint</vt:lpstr>
      <vt:lpstr>Presentazione standard di PowerPoint</vt:lpstr>
      <vt:lpstr> I nostri ambienti didattici</vt:lpstr>
      <vt:lpstr>L’AMPLIAMENTO DELL’OFFERTA FORMATIVA</vt:lpstr>
      <vt:lpstr>Per contattarci scrivete a…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Computer</dc:creator>
  <cp:lastModifiedBy>ivan valcerca</cp:lastModifiedBy>
  <cp:revision>69</cp:revision>
  <dcterms:modified xsi:type="dcterms:W3CDTF">2022-11-12T11:45:58Z</dcterms:modified>
</cp:coreProperties>
</file>